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Arimo Bold" panose="020B0604020202020204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Franklin Gothic" panose="020B0604020202020204" charset="0"/>
      <p:bold r:id="rId12"/>
    </p:embeddedFont>
    <p:embeddedFont>
      <p:font typeface="Libre Franklin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 dirty="0"/>
              <a:t>Basic Details of the Team and Problem Statement</a:t>
            </a:r>
            <a:endParaRPr dirty="0"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790765" y="1488414"/>
            <a:ext cx="6045695" cy="492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IN" sz="1700" b="1" i="0" dirty="0">
                <a:solidFill>
                  <a:srgbClr val="212529"/>
                </a:solidFill>
                <a:effectLst/>
                <a:latin typeface="montserratregular"/>
              </a:rPr>
              <a:t>AICTE, MIC - Student Innovation</a:t>
            </a:r>
            <a:endParaRPr sz="1700" b="1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sz="1700" b="1" dirty="0">
                <a:solidFill>
                  <a:srgbClr val="212529"/>
                </a:solidFill>
                <a:latin typeface="montserratregular"/>
                <a:sym typeface="Franklin Gothic"/>
              </a:rPr>
              <a:t>1468</a:t>
            </a:r>
            <a:br>
              <a:rPr lang="en-US" sz="1700" b="1" dirty="0">
                <a:solidFill>
                  <a:srgbClr val="212529"/>
                </a:solidFill>
                <a:latin typeface="montserratregular"/>
              </a:rPr>
            </a:b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sz="1700" b="1" dirty="0">
                <a:solidFill>
                  <a:srgbClr val="212529"/>
                </a:solidFill>
                <a:latin typeface="montserratregular"/>
                <a:sym typeface="Franklin Gothic"/>
              </a:rPr>
              <a:t>Awareness and Preparedness Towards Disaster Management</a:t>
            </a:r>
            <a:br>
              <a:rPr lang="en-US" sz="1800" b="1" dirty="0">
                <a:solidFill>
                  <a:srgbClr val="0070C0"/>
                </a:solidFill>
                <a:ea typeface="Franklin Gothic"/>
                <a:cs typeface="Franklin Gothic"/>
              </a:rPr>
            </a:b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sz="1700" b="1" dirty="0">
                <a:solidFill>
                  <a:srgbClr val="212529"/>
                </a:solidFill>
                <a:latin typeface="montserratregular"/>
                <a:sym typeface="Franklin Gothic"/>
              </a:rPr>
              <a:t>Fluke</a:t>
            </a:r>
            <a:endParaRPr sz="1700" b="1" dirty="0">
              <a:solidFill>
                <a:srgbClr val="212529"/>
              </a:solidFill>
              <a:latin typeface="montserratregula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sz="1700" b="1" dirty="0">
                <a:solidFill>
                  <a:srgbClr val="212529"/>
                </a:solidFill>
                <a:latin typeface="montserratregular"/>
                <a:sym typeface="Franklin Gothic"/>
              </a:rPr>
              <a:t>Samayank Goel</a:t>
            </a:r>
            <a:endParaRPr sz="1700" b="1" dirty="0">
              <a:solidFill>
                <a:srgbClr val="212529"/>
              </a:solidFill>
              <a:latin typeface="montserratregula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 sz="1700" b="1" dirty="0">
                <a:solidFill>
                  <a:schemeClr val="tx1"/>
                </a:solidFill>
                <a:latin typeface="montserratregular"/>
                <a:ea typeface="Franklin Gothic"/>
                <a:cs typeface="Franklin Gothic"/>
                <a:sym typeface="Franklin Gothic"/>
              </a:rPr>
              <a:t>C-49441</a:t>
            </a:r>
            <a:endParaRPr sz="1700" b="1" dirty="0">
              <a:solidFill>
                <a:schemeClr val="tx1"/>
              </a:solidFill>
              <a:latin typeface="montserratregular"/>
            </a:endParaRPr>
          </a:p>
          <a:p>
            <a:pPr marL="0" indent="0"/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sz="1700" b="1" dirty="0">
                <a:solidFill>
                  <a:srgbClr val="212529"/>
                </a:solidFill>
                <a:latin typeface="montserratregular"/>
                <a:sym typeface="Franklin Gothic"/>
              </a:rPr>
              <a:t>Vellore Institute of Technology, Chennai</a:t>
            </a:r>
            <a:endParaRPr sz="1700" b="1" dirty="0">
              <a:solidFill>
                <a:srgbClr val="212529"/>
              </a:solidFill>
              <a:latin typeface="montserratregular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IN" sz="1700" b="1" dirty="0">
                <a:solidFill>
                  <a:srgbClr val="212529"/>
                </a:solidFill>
                <a:latin typeface="montserratregular"/>
              </a:rPr>
              <a:t>Disaster Management, Risk Mitigation and Planning</a:t>
            </a:r>
            <a:endParaRPr sz="1700" b="1" dirty="0">
              <a:solidFill>
                <a:srgbClr val="212529"/>
              </a:solidFill>
              <a:latin typeface="montserratregular"/>
            </a:endParaRPr>
          </a:p>
        </p:txBody>
      </p:sp>
      <p:pic>
        <p:nvPicPr>
          <p:cNvPr id="2" name="Picture 2" descr="VIT Chennai - University - VIT Chennai | LinkedIn">
            <a:extLst>
              <a:ext uri="{FF2B5EF4-FFF2-40B4-BE49-F238E27FC236}">
                <a16:creationId xmlns:a16="http://schemas.microsoft.com/office/drawing/2014/main" id="{FF346D9F-920D-79B7-2DF0-42DBB8AC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86" y="3212306"/>
            <a:ext cx="1482241" cy="148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12D38-D2D5-6783-DC4A-D807EC5C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01" y="1552382"/>
            <a:ext cx="1852915" cy="1378333"/>
          </a:xfrm>
          <a:prstGeom prst="rect">
            <a:avLst/>
          </a:prstGeom>
        </p:spPr>
      </p:pic>
      <p:pic>
        <p:nvPicPr>
          <p:cNvPr id="4" name="Picture 4" descr="admin | Government of India, All India Council for Technical Education">
            <a:extLst>
              <a:ext uri="{FF2B5EF4-FFF2-40B4-BE49-F238E27FC236}">
                <a16:creationId xmlns:a16="http://schemas.microsoft.com/office/drawing/2014/main" id="{F8750DE7-D712-814B-E822-F87A8F2C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59" y="0"/>
            <a:ext cx="1659924" cy="165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mart India Hackathon 2023">
            <a:extLst>
              <a:ext uri="{FF2B5EF4-FFF2-40B4-BE49-F238E27FC236}">
                <a16:creationId xmlns:a16="http://schemas.microsoft.com/office/drawing/2014/main" id="{743EAFF1-5BF7-B061-69A7-CB91D6122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6" y="-1"/>
            <a:ext cx="2720454" cy="14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395926" y="115980"/>
            <a:ext cx="5534431" cy="610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dirty="0"/>
              <a:t>Idea/Approach Details</a:t>
            </a:r>
            <a:endParaRPr sz="4000"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395926" y="1246397"/>
            <a:ext cx="6386195" cy="495644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  <a:latin typeface="Franklin Gothic"/>
                <a:sym typeface="Franklin Gothic"/>
              </a:rPr>
              <a:t>  </a:t>
            </a:r>
            <a:r>
              <a:rPr lang="en-US" sz="2000" b="1" dirty="0">
                <a:solidFill>
                  <a:srgbClr val="92D050"/>
                </a:solidFill>
                <a:latin typeface="Franklin Gothic"/>
                <a:sym typeface="Franklin Gothic"/>
              </a:rPr>
              <a:t>Idea/Solution: -</a:t>
            </a:r>
            <a:endParaRPr sz="2000" b="1" dirty="0">
              <a:solidFill>
                <a:srgbClr val="92D050"/>
              </a:solidFill>
              <a:latin typeface="Franklin Gothic"/>
              <a:sym typeface="Arial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212529"/>
                </a:solidFill>
                <a:latin typeface="montserratregular"/>
              </a:rPr>
              <a:t>Implement a comprehensive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disaster management system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consisting of an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offline app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a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website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and a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chatbot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Generating awareness 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about various types of disasters.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Amass 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a wealth of disaster-related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resources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from basic information to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real-time alerts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all in one accessible platform.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212529"/>
                </a:solidFill>
                <a:latin typeface="montserratregular"/>
              </a:rPr>
              <a:t>Generate a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map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 of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nearby emergency shelters 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and emergency helpline number.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212529"/>
                </a:solidFill>
                <a:latin typeface="montserratregular"/>
              </a:rPr>
              <a:t>Encourage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community engagement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 by facilitating communication and assistance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through forums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Reduce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 the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impact of disasters on people and property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212529"/>
                </a:solidFill>
                <a:latin typeface="montserratregular"/>
              </a:rPr>
              <a:t>Provide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access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 to critical disaster information, 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even without internet</a:t>
            </a:r>
            <a:r>
              <a:rPr lang="en-US" sz="1800" dirty="0">
                <a:solidFill>
                  <a:srgbClr val="212529"/>
                </a:solidFill>
                <a:latin typeface="montserratregular"/>
              </a:rPr>
              <a:t>, and receive assistance during disasters.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212529"/>
              </a:solidFill>
              <a:latin typeface="montserratregular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700" dirty="0">
              <a:solidFill>
                <a:srgbClr val="212529"/>
              </a:solidFill>
              <a:latin typeface="montserratregular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sz="1700" dirty="0">
              <a:solidFill>
                <a:srgbClr val="212529"/>
              </a:solidFill>
              <a:latin typeface="montserratregular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dirty="0">
              <a:solidFill>
                <a:schemeClr val="tx1"/>
              </a:solidFill>
              <a:latin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b="1" dirty="0">
              <a:solidFill>
                <a:schemeClr val="tx1"/>
              </a:solidFill>
              <a:latin typeface="Franklin Gothic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lang="en-US" b="1" dirty="0">
              <a:solidFill>
                <a:schemeClr val="tx1"/>
              </a:solidFill>
              <a:latin typeface="Franklin Gothic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6899810" y="3429000"/>
            <a:ext cx="5167903" cy="27738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2"/>
              </a:buClr>
              <a:buSzPts val="1800"/>
              <a:buNone/>
              <a:defRPr sz="1800" b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</a:defRPr>
            </a:lvl1pPr>
          </a:lstStyle>
          <a:p>
            <a:r>
              <a:rPr lang="en-US" dirty="0">
                <a:sym typeface="Franklin Gothic"/>
              </a:rPr>
              <a:t>    Technology stack</a:t>
            </a:r>
            <a:r>
              <a:rPr lang="en-US" dirty="0">
                <a:sym typeface="Libre Franklin"/>
              </a:rPr>
              <a:t>: - </a:t>
            </a:r>
            <a:endParaRPr lang="en-IN" sz="1800" dirty="0">
              <a:solidFill>
                <a:srgbClr val="212529"/>
              </a:solidFill>
              <a:latin typeface="montserratregular"/>
            </a:endParaRPr>
          </a:p>
          <a:p>
            <a:endParaRPr dirty="0"/>
          </a:p>
          <a:p>
            <a:r>
              <a:rPr lang="en-US" dirty="0">
                <a:sym typeface="Libre Franklin"/>
              </a:rPr>
              <a:t>  </a:t>
            </a:r>
            <a:endParaRPr dirty="0"/>
          </a:p>
          <a:p>
            <a:endParaRPr dirty="0">
              <a:sym typeface="Libre Frankl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F63DD-95F3-6CF8-7DE1-9DBBC5CE6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88" b="24724"/>
          <a:stretch/>
        </p:blipFill>
        <p:spPr>
          <a:xfrm>
            <a:off x="490586" y="856226"/>
            <a:ext cx="2353003" cy="152442"/>
          </a:xfrm>
          <a:prstGeom prst="rect">
            <a:avLst/>
          </a:prstGeom>
        </p:spPr>
      </p:pic>
      <p:sp>
        <p:nvSpPr>
          <p:cNvPr id="2" name="Freeform 10">
            <a:extLst>
              <a:ext uri="{FF2B5EF4-FFF2-40B4-BE49-F238E27FC236}">
                <a16:creationId xmlns:a16="http://schemas.microsoft.com/office/drawing/2014/main" id="{BB892C7D-C617-A24F-CA05-49585116495C}"/>
              </a:ext>
            </a:extLst>
          </p:cNvPr>
          <p:cNvSpPr/>
          <p:nvPr/>
        </p:nvSpPr>
        <p:spPr>
          <a:xfrm>
            <a:off x="7169319" y="3907971"/>
            <a:ext cx="889048" cy="805579"/>
          </a:xfrm>
          <a:custGeom>
            <a:avLst/>
            <a:gdLst/>
            <a:ahLst/>
            <a:cxnLst/>
            <a:rect l="l" t="t" r="r" b="b"/>
            <a:pathLst>
              <a:path w="1222391" h="1067117">
                <a:moveTo>
                  <a:pt x="0" y="0"/>
                </a:moveTo>
                <a:lnTo>
                  <a:pt x="1222391" y="0"/>
                </a:lnTo>
                <a:lnTo>
                  <a:pt x="1222391" y="1067117"/>
                </a:lnTo>
                <a:lnTo>
                  <a:pt x="0" y="1067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77CC3FA4-C31F-D2F7-A208-49523CDF3D54}"/>
              </a:ext>
            </a:extLst>
          </p:cNvPr>
          <p:cNvSpPr/>
          <p:nvPr/>
        </p:nvSpPr>
        <p:spPr>
          <a:xfrm>
            <a:off x="6907664" y="5116609"/>
            <a:ext cx="1367098" cy="683169"/>
          </a:xfrm>
          <a:custGeom>
            <a:avLst/>
            <a:gdLst/>
            <a:ahLst/>
            <a:cxnLst/>
            <a:rect l="l" t="t" r="r" b="b"/>
            <a:pathLst>
              <a:path w="2009853" h="1004926">
                <a:moveTo>
                  <a:pt x="0" y="0"/>
                </a:moveTo>
                <a:lnTo>
                  <a:pt x="2009852" y="0"/>
                </a:lnTo>
                <a:lnTo>
                  <a:pt x="2009852" y="1004926"/>
                </a:lnTo>
                <a:lnTo>
                  <a:pt x="0" y="100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9A850201-7CA2-81D7-470B-E857F9971B0B}"/>
              </a:ext>
            </a:extLst>
          </p:cNvPr>
          <p:cNvSpPr/>
          <p:nvPr/>
        </p:nvSpPr>
        <p:spPr>
          <a:xfrm>
            <a:off x="8264778" y="4035542"/>
            <a:ext cx="1367099" cy="412011"/>
          </a:xfrm>
          <a:custGeom>
            <a:avLst/>
            <a:gdLst/>
            <a:ahLst/>
            <a:cxnLst/>
            <a:rect l="l" t="t" r="r" b="b"/>
            <a:pathLst>
              <a:path w="2106567" h="601245">
                <a:moveTo>
                  <a:pt x="0" y="0"/>
                </a:moveTo>
                <a:lnTo>
                  <a:pt x="2106566" y="0"/>
                </a:lnTo>
                <a:lnTo>
                  <a:pt x="2106566" y="601245"/>
                </a:lnTo>
                <a:lnTo>
                  <a:pt x="0" y="601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Visual Studio Code - Wikiversity">
            <a:extLst>
              <a:ext uri="{FF2B5EF4-FFF2-40B4-BE49-F238E27FC236}">
                <a16:creationId xmlns:a16="http://schemas.microsoft.com/office/drawing/2014/main" id="{62F18CCF-6284-1276-99CE-6091B223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347" y="3948275"/>
            <a:ext cx="591734" cy="59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| Coding Help Wikia | Fandom">
            <a:extLst>
              <a:ext uri="{FF2B5EF4-FFF2-40B4-BE49-F238E27FC236}">
                <a16:creationId xmlns:a16="http://schemas.microsoft.com/office/drawing/2014/main" id="{81A35AB5-9822-10E4-A875-33C6D0C70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r="24900"/>
          <a:stretch/>
        </p:blipFill>
        <p:spPr bwMode="auto">
          <a:xfrm>
            <a:off x="8288532" y="5073602"/>
            <a:ext cx="724418" cy="7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JavaScript… | APAC Azure Community Portal | Styava.dev">
            <a:extLst>
              <a:ext uri="{FF2B5EF4-FFF2-40B4-BE49-F238E27FC236}">
                <a16:creationId xmlns:a16="http://schemas.microsoft.com/office/drawing/2014/main" id="{2D626CC5-C11D-6D43-F960-39779002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44" y="5036310"/>
            <a:ext cx="1500878" cy="84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CSS Course in Varanasi | Dizi Global Solution">
            <a:extLst>
              <a:ext uri="{FF2B5EF4-FFF2-40B4-BE49-F238E27FC236}">
                <a16:creationId xmlns:a16="http://schemas.microsoft.com/office/drawing/2014/main" id="{C9109C0A-F32C-4BB7-5F03-728BC921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71" y="5025433"/>
            <a:ext cx="842629" cy="8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| Rootstack">
            <a:extLst>
              <a:ext uri="{FF2B5EF4-FFF2-40B4-BE49-F238E27FC236}">
                <a16:creationId xmlns:a16="http://schemas.microsoft.com/office/drawing/2014/main" id="{60C5126D-4439-BB70-8FD6-A4E5B1BB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770" y="3892920"/>
            <a:ext cx="1434871" cy="8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reve história do Git, o controle de versão mais adotado pelos  desenvolvedores do mundo inteiro. | by Dʯh Almeida | Medium">
            <a:extLst>
              <a:ext uri="{FF2B5EF4-FFF2-40B4-BE49-F238E27FC236}">
                <a16:creationId xmlns:a16="http://schemas.microsoft.com/office/drawing/2014/main" id="{5B507579-4562-1156-7A28-9F5C47B4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062" y="4916937"/>
            <a:ext cx="1082510" cy="108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507C6-BDC8-1476-FFD4-A1FDD825DDB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18"/>
          <a:stretch/>
        </p:blipFill>
        <p:spPr>
          <a:xfrm>
            <a:off x="6990211" y="74450"/>
            <a:ext cx="1459350" cy="3164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97277D-4C50-DF06-A4AE-BB7B4E215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705" y="74450"/>
            <a:ext cx="3559008" cy="2094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F00900-8852-B202-6B56-8255E58BD0B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5753"/>
          <a:stretch/>
        </p:blipFill>
        <p:spPr>
          <a:xfrm>
            <a:off x="8645424" y="2196620"/>
            <a:ext cx="3422290" cy="922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7DD0F5-FE1A-221D-485F-448A97C837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61656" y="2253865"/>
            <a:ext cx="924731" cy="8758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519938" y="154693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038067" y="1646366"/>
            <a:ext cx="5066516" cy="49149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Arimo Bold"/>
              </a:rPr>
              <a:t>Dependencies: -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Reliable sources of real-time disaster data and information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Offline app requires a mobile device with the app installed.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Website requires an internet connection and a web browser.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Chatbot requires an internet connection to provide real-time information.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API and services.</a:t>
            </a:r>
          </a:p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800" b="1" u="none" strike="noStrike" dirty="0">
                <a:solidFill>
                  <a:srgbClr val="000000"/>
                </a:solidFill>
                <a:latin typeface="Arimo Bold"/>
              </a:rPr>
              <a:t>Show Stoppers: -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1500" dirty="0">
                <a:latin typeface="Arimo Bold"/>
              </a:rPr>
              <a:t>Offline app</a:t>
            </a:r>
            <a:r>
              <a:rPr lang="en-US" sz="1500" dirty="0">
                <a:latin typeface="Arimo Bold"/>
              </a:rPr>
              <a:t> with comprehensive details about disasters.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Multilingual Support, Real-Time Alerts.</a:t>
            </a:r>
          </a:p>
          <a:p>
            <a:pPr marL="285750" indent="-285750" algn="l">
              <a:lnSpc>
                <a:spcPts val="247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Arimo Bold"/>
              </a:rPr>
              <a:t>Empowering Individuals by providing knowledge.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sz="18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75067" y="1213308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  <a:buFont typeface="Arial"/>
              <a:buNone/>
            </a:pPr>
            <a:r>
              <a:rPr lang="en-US" sz="2200" b="1" dirty="0">
                <a:solidFill>
                  <a:srgbClr val="92D050"/>
                </a:solidFill>
                <a:cs typeface="Arial"/>
                <a:sym typeface="Libre Franklin"/>
              </a:rPr>
              <a:t>Use Cases: -</a:t>
            </a:r>
            <a:endParaRPr sz="2200" b="1" dirty="0">
              <a:solidFill>
                <a:srgbClr val="92D050"/>
              </a:solidFill>
              <a:cs typeface="Arial"/>
              <a:sym typeface="Libre Franklin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38067" y="1198614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indent="-228600">
              <a:lnSpc>
                <a:spcPct val="90000"/>
              </a:lnSpc>
              <a:buClr>
                <a:schemeClr val="lt2"/>
              </a:buClr>
              <a:buSzPts val="1800"/>
              <a:defRPr sz="2000" b="1">
                <a:solidFill>
                  <a:schemeClr val="tx1"/>
                </a:solidFill>
                <a:latin typeface="Franklin Gothic"/>
              </a:defRPr>
            </a:lvl1pPr>
          </a:lstStyle>
          <a:p>
            <a:r>
              <a:rPr lang="en-US" sz="2200" dirty="0">
                <a:solidFill>
                  <a:srgbClr val="92D050"/>
                </a:solidFill>
                <a:sym typeface="Franklin Gothic"/>
              </a:rPr>
              <a:t>Dependencies / Show stopper: -</a:t>
            </a:r>
            <a:endParaRPr sz="2200" dirty="0">
              <a:solidFill>
                <a:srgbClr val="92D050"/>
              </a:solidFill>
              <a:sym typeface="Frankli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B5FF0-B84A-8902-2956-FCDCE0F0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4" y="760403"/>
            <a:ext cx="2353003" cy="438211"/>
          </a:xfrm>
          <a:prstGeom prst="rect">
            <a:avLst/>
          </a:prstGeom>
        </p:spPr>
      </p:pic>
      <p:sp>
        <p:nvSpPr>
          <p:cNvPr id="6" name="Google Shape;232;p3">
            <a:extLst>
              <a:ext uri="{FF2B5EF4-FFF2-40B4-BE49-F238E27FC236}">
                <a16:creationId xmlns:a16="http://schemas.microsoft.com/office/drawing/2014/main" id="{5E61E0F8-9FE9-63F7-8984-A5CF8728F51B}"/>
              </a:ext>
            </a:extLst>
          </p:cNvPr>
          <p:cNvSpPr txBox="1"/>
          <p:nvPr/>
        </p:nvSpPr>
        <p:spPr>
          <a:xfrm>
            <a:off x="519938" y="1646366"/>
            <a:ext cx="5066517" cy="491490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Comprehensive Resources: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Access a one-stop hub for disaster info and resources.</a:t>
            </a:r>
          </a:p>
          <a:p>
            <a:pPr algn="l"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Offline Access: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Use the app without internet for crucial info.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Immediate Help: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Find rescue helplines quickly during disasters.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</a:rPr>
              <a:t> Interactive Map:</a:t>
            </a:r>
            <a:r>
              <a:rPr lang="en-US" sz="1900" dirty="0">
                <a:solidFill>
                  <a:srgbClr val="212529"/>
                </a:solidFill>
                <a:latin typeface="montserratregular"/>
              </a:rPr>
              <a:t> Enable users to interact with the map to access detailed information.</a:t>
            </a:r>
            <a:endParaRPr lang="en-US" sz="1900" dirty="0">
              <a:solidFill>
                <a:srgbClr val="212529"/>
              </a:solidFill>
              <a:latin typeface="montserratregular"/>
              <a:sym typeface="Libre Franklin"/>
            </a:endParaRPr>
          </a:p>
          <a:p>
            <a:pPr algn="l"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Multilingual Info: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Get detailed disaster info in multiple languages on the website.</a:t>
            </a:r>
          </a:p>
          <a:p>
            <a:pPr algn="l"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Real-time Alerts: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Receive instant disaster alerts and early warnings for upcoming disasters.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  <a:sym typeface="Libre Franklin"/>
              </a:rPr>
              <a:t> Community Support:</a:t>
            </a:r>
            <a:r>
              <a:rPr lang="en-US" sz="1900" dirty="0">
                <a:solidFill>
                  <a:srgbClr val="212529"/>
                </a:solidFill>
                <a:latin typeface="montserratregular"/>
                <a:sym typeface="Libre Franklin"/>
              </a:rPr>
              <a:t> Participate in forums for disaster-related help.</a:t>
            </a:r>
          </a:p>
          <a:p>
            <a:pPr>
              <a:buFont typeface="+mj-lt"/>
              <a:buAutoNum type="arabicPeriod"/>
            </a:pPr>
            <a:r>
              <a:rPr lang="en-US" sz="1900" b="1" dirty="0">
                <a:solidFill>
                  <a:srgbClr val="212529"/>
                </a:solidFill>
                <a:latin typeface="montserratregular"/>
              </a:rPr>
              <a:t> User-Friendly Design:</a:t>
            </a:r>
            <a:r>
              <a:rPr lang="en-US" sz="1900" dirty="0">
                <a:solidFill>
                  <a:srgbClr val="212529"/>
                </a:solidFill>
                <a:latin typeface="montserratregular"/>
              </a:rPr>
              <a:t> Ensure an easy-to-use interface for all users.</a:t>
            </a:r>
          </a:p>
          <a:p>
            <a:endParaRPr lang="en-US" sz="1800" dirty="0">
              <a:solidFill>
                <a:srgbClr val="212529"/>
              </a:solidFill>
              <a:latin typeface="montserratregular"/>
              <a:sym typeface="Libre Franklin"/>
            </a:endParaRPr>
          </a:p>
          <a:p>
            <a:pPr algn="l">
              <a:buFont typeface="+mj-lt"/>
              <a:buAutoNum type="arabicPeriod"/>
            </a:pPr>
            <a:endParaRPr lang="en-US" sz="1800" dirty="0">
              <a:solidFill>
                <a:srgbClr val="212529"/>
              </a:solidFill>
              <a:latin typeface="montserratregular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556182" y="261644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556182" y="1555915"/>
            <a:ext cx="10831398" cy="4892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</a:t>
            </a:r>
            <a:r>
              <a:rPr lang="en-US" sz="1200" b="1" dirty="0">
                <a:solidFill>
                  <a:schemeClr val="tx1"/>
                </a:solidFill>
              </a:rPr>
              <a:t>Samayank Goel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 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</a:t>
            </a:r>
            <a:endParaRPr b="1" dirty="0"/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endParaRPr lang="en-US" sz="1200" b="1" dirty="0">
              <a:solidFill>
                <a:srgbClr val="5D7C3F"/>
              </a:solidFill>
            </a:endParaRPr>
          </a:p>
          <a:p>
            <a:pPr mar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1200" b="1" dirty="0">
                <a:solidFill>
                  <a:srgbClr val="5D7C3F"/>
                </a:solidFill>
              </a:rPr>
              <a:t>Team Member 1 Name: </a:t>
            </a:r>
            <a:r>
              <a:rPr lang="en-US" sz="1200" b="1" dirty="0">
                <a:solidFill>
                  <a:schemeClr val="tx1"/>
                </a:solidFill>
              </a:rPr>
              <a:t>Harshit Chaudhary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</a:t>
            </a:r>
            <a:endParaRPr b="1" dirty="0"/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endParaRPr lang="en-US" sz="1200" b="1" dirty="0">
              <a:solidFill>
                <a:srgbClr val="5D7C3F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5D7C3F"/>
              </a:buClr>
              <a:buSzPts val="1200"/>
            </a:pPr>
            <a:r>
              <a:rPr lang="en-US" sz="1200" b="1" dirty="0">
                <a:solidFill>
                  <a:srgbClr val="5D7C3F"/>
                </a:solidFill>
              </a:rPr>
              <a:t>Team Member 2 Name: </a:t>
            </a:r>
            <a:r>
              <a:rPr lang="en-US" sz="1200" b="1" dirty="0">
                <a:solidFill>
                  <a:schemeClr val="tx1"/>
                </a:solidFill>
              </a:rPr>
              <a:t>Sanyam Jindal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</a:t>
            </a:r>
            <a:r>
              <a:rPr lang="en-US" sz="1200" b="1" dirty="0" err="1">
                <a:solidFill>
                  <a:schemeClr val="tx1"/>
                </a:solidFill>
              </a:rPr>
              <a:t>Simarpreet</a:t>
            </a:r>
            <a:r>
              <a:rPr lang="en-US" sz="1200" b="1" dirty="0">
                <a:solidFill>
                  <a:schemeClr val="tx1"/>
                </a:solidFill>
              </a:rPr>
              <a:t> Singh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Name: </a:t>
            </a:r>
            <a:r>
              <a:rPr lang="en-US" sz="1200" b="1" dirty="0" err="1">
                <a:solidFill>
                  <a:schemeClr val="tx1"/>
                </a:solidFill>
              </a:rPr>
              <a:t>Priyansh</a:t>
            </a:r>
            <a:r>
              <a:rPr lang="en-US" sz="1200" b="1" dirty="0">
                <a:solidFill>
                  <a:schemeClr val="tx1"/>
                </a:solidFill>
              </a:rPr>
              <a:t> Shah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Name:  </a:t>
            </a:r>
            <a:r>
              <a:rPr lang="en-US" sz="1200" b="1" dirty="0" err="1">
                <a:solidFill>
                  <a:schemeClr val="tx1"/>
                </a:solidFill>
              </a:rPr>
              <a:t>Niyanta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Patibandha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 err="1"/>
              <a:t>Btech</a:t>
            </a:r>
            <a:r>
              <a:rPr lang="en-US" sz="1200" dirty="0"/>
              <a:t>		Stream (ECE, CSE </a:t>
            </a:r>
            <a:r>
              <a:rPr lang="en-US" sz="1200" dirty="0" err="1"/>
              <a:t>etc</a:t>
            </a:r>
            <a:r>
              <a:rPr lang="en-US" sz="1200" dirty="0"/>
              <a:t>):	</a:t>
            </a:r>
            <a:r>
              <a:rPr lang="en-US" sz="1200" b="1" dirty="0"/>
              <a:t>CSE</a:t>
            </a:r>
            <a:r>
              <a:rPr lang="en-US" sz="1200" dirty="0"/>
              <a:t>		Year (I,II,III,IV):  </a:t>
            </a:r>
            <a:r>
              <a:rPr lang="en-US" sz="1200" b="1" dirty="0"/>
              <a:t>II 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</a:t>
            </a:r>
            <a:r>
              <a:rPr lang="en-US" sz="1200" b="1" dirty="0">
                <a:solidFill>
                  <a:schemeClr val="tx1"/>
                </a:solidFill>
              </a:rPr>
              <a:t>Dr </a:t>
            </a:r>
            <a:r>
              <a:rPr lang="en-US" sz="1200" b="1" dirty="0" err="1">
                <a:solidFill>
                  <a:schemeClr val="tx1"/>
                </a:solidFill>
              </a:rPr>
              <a:t>Amutha</a:t>
            </a:r>
            <a:r>
              <a:rPr lang="en-US" sz="1200" b="1" dirty="0">
                <a:solidFill>
                  <a:schemeClr val="tx1"/>
                </a:solidFill>
              </a:rPr>
              <a:t> S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	</a:t>
            </a:r>
            <a:r>
              <a:rPr lang="en-US" sz="1200" b="1" dirty="0"/>
              <a:t>Academic</a:t>
            </a:r>
            <a:r>
              <a:rPr lang="en-US" sz="1200" dirty="0"/>
              <a:t>	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</a:t>
            </a:r>
            <a:r>
              <a:rPr lang="en-US" sz="1200" b="1" dirty="0"/>
              <a:t>ML</a:t>
            </a:r>
            <a:r>
              <a:rPr lang="en-US" sz="1200" dirty="0"/>
              <a:t>	Domain Experience (in years):  </a:t>
            </a:r>
            <a:r>
              <a:rPr lang="en-US" sz="1200" b="1" dirty="0"/>
              <a:t>7 </a:t>
            </a:r>
            <a:r>
              <a:rPr lang="en-US" sz="1200" dirty="0"/>
              <a:t>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Name: </a:t>
            </a:r>
            <a:r>
              <a:rPr lang="en-IN" sz="1200" b="1" dirty="0">
                <a:solidFill>
                  <a:schemeClr val="tx1"/>
                </a:solidFill>
              </a:rPr>
              <a:t>Dr </a:t>
            </a:r>
            <a:r>
              <a:rPr lang="en-IN" sz="1200" b="1" dirty="0" err="1">
                <a:solidFill>
                  <a:schemeClr val="tx1"/>
                </a:solidFill>
              </a:rPr>
              <a:t>Bhuvaneshwari</a:t>
            </a:r>
            <a:r>
              <a:rPr lang="en-IN" sz="1200" b="1" dirty="0">
                <a:solidFill>
                  <a:schemeClr val="tx1"/>
                </a:solidFill>
              </a:rPr>
              <a:t> Amma N. G.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	</a:t>
            </a:r>
            <a:r>
              <a:rPr lang="en-US" sz="1200" b="1" dirty="0"/>
              <a:t>Academic</a:t>
            </a:r>
            <a:r>
              <a:rPr lang="en-US" sz="1200" dirty="0"/>
              <a:t>	 	Expertise (AI/ML/Blockchain </a:t>
            </a:r>
            <a:r>
              <a:rPr lang="en-US" sz="1200" dirty="0" err="1"/>
              <a:t>etc</a:t>
            </a:r>
            <a:r>
              <a:rPr lang="en-US" sz="1200" dirty="0"/>
              <a:t>): 	</a:t>
            </a:r>
            <a:r>
              <a:rPr lang="en-US" sz="1200" b="1" dirty="0"/>
              <a:t>ML</a:t>
            </a:r>
            <a:r>
              <a:rPr lang="en-US" sz="1200" dirty="0"/>
              <a:t>	Domain Experience (in years):  </a:t>
            </a:r>
            <a:r>
              <a:rPr lang="en-US" sz="1200" b="1" dirty="0"/>
              <a:t>7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11606-769B-02DC-5686-23E6271B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2" y="951097"/>
            <a:ext cx="2353003" cy="438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A181B-526B-DF30-E954-1BF708FBBF2A}"/>
              </a:ext>
            </a:extLst>
          </p:cNvPr>
          <p:cNvSpPr txBox="1"/>
          <p:nvPr/>
        </p:nvSpPr>
        <p:spPr>
          <a:xfrm>
            <a:off x="6796726" y="72906"/>
            <a:ext cx="51753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212529"/>
                </a:solidFill>
                <a:latin typeface="montserratregular"/>
                <a:sym typeface="Libre Franklin"/>
              </a:rPr>
              <a:t>Apk</a:t>
            </a:r>
            <a:r>
              <a:rPr lang="en-US" sz="1800" b="1" dirty="0">
                <a:solidFill>
                  <a:srgbClr val="212529"/>
                </a:solidFill>
                <a:latin typeface="montserratregular"/>
                <a:sym typeface="Libre Franklin"/>
              </a:rPr>
              <a:t> file-&gt; </a:t>
            </a:r>
            <a:r>
              <a:rPr lang="en-US" dirty="0"/>
              <a:t>https://github.com/InfiniteVoid07/SIH-DisasterManagement/tree/master</a:t>
            </a:r>
          </a:p>
          <a:p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Website -&gt; </a:t>
            </a:r>
            <a:r>
              <a:rPr lang="en-US" dirty="0"/>
              <a:t>infinitevoid07.github.io/SIH-</a:t>
            </a:r>
            <a:r>
              <a:rPr lang="en-US" dirty="0" err="1"/>
              <a:t>DisasterManagement</a:t>
            </a:r>
            <a:r>
              <a:rPr lang="en-US" dirty="0"/>
              <a:t>/</a:t>
            </a:r>
          </a:p>
          <a:p>
            <a:r>
              <a:rPr lang="en-US" sz="1800" b="1" dirty="0">
                <a:solidFill>
                  <a:srgbClr val="212529"/>
                </a:solidFill>
                <a:latin typeface="montserratregular"/>
              </a:rPr>
              <a:t>Chatbot -&gt; </a:t>
            </a:r>
            <a:r>
              <a:rPr lang="en-US" dirty="0"/>
              <a:t>https://t.me/DAAP31_BOT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755</Words>
  <Application>Microsoft Office PowerPoint</Application>
  <PresentationFormat>Widescreen</PresentationFormat>
  <Paragraphs>72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Wingdings</vt:lpstr>
      <vt:lpstr>Franklin Gothic</vt:lpstr>
      <vt:lpstr>Noto Sans Symbols</vt:lpstr>
      <vt:lpstr>montserratregular</vt:lpstr>
      <vt:lpstr>Arimo Bold</vt:lpstr>
      <vt:lpstr>Libre Franklin</vt:lpstr>
      <vt:lpstr>Theme1</vt:lpstr>
      <vt:lpstr>Basic Details of the Team and Problem Statement</vt:lpstr>
      <vt:lpstr>Idea/Approach Details</vt:lpstr>
      <vt:lpstr>Idea/Approach Details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harshit chaudhary</cp:lastModifiedBy>
  <cp:revision>13</cp:revision>
  <dcterms:created xsi:type="dcterms:W3CDTF">2022-02-11T07:14:46Z</dcterms:created>
  <dcterms:modified xsi:type="dcterms:W3CDTF">2023-10-09T08:39:29Z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